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82" r:id="rId5"/>
    <p:sldId id="306" r:id="rId6"/>
    <p:sldId id="262" r:id="rId7"/>
    <p:sldId id="301" r:id="rId8"/>
    <p:sldId id="266" r:id="rId9"/>
    <p:sldId id="302" r:id="rId10"/>
    <p:sldId id="263" r:id="rId11"/>
    <p:sldId id="264" r:id="rId12"/>
    <p:sldId id="303" r:id="rId13"/>
    <p:sldId id="267" r:id="rId14"/>
    <p:sldId id="295" r:id="rId15"/>
    <p:sldId id="296" r:id="rId16"/>
    <p:sldId id="285" r:id="rId17"/>
    <p:sldId id="286" r:id="rId18"/>
    <p:sldId id="287" r:id="rId19"/>
    <p:sldId id="291" r:id="rId20"/>
    <p:sldId id="292" r:id="rId21"/>
    <p:sldId id="288" r:id="rId22"/>
    <p:sldId id="293" r:id="rId23"/>
    <p:sldId id="294" r:id="rId24"/>
    <p:sldId id="289" r:id="rId25"/>
    <p:sldId id="290" r:id="rId26"/>
    <p:sldId id="297" r:id="rId27"/>
    <p:sldId id="298" r:id="rId28"/>
    <p:sldId id="304" r:id="rId29"/>
    <p:sldId id="299" r:id="rId30"/>
    <p:sldId id="300" r:id="rId31"/>
    <p:sldId id="305" r:id="rId3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46B93-F039-47E0-BC23-244215576EB4}" type="datetimeFigureOut">
              <a:rPr lang="nl-NL" smtClean="0"/>
              <a:t>18-5-2018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6B6ED-9B89-4A55-84B3-C0941B3B95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645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BDE48FE-DA51-43A8-8F98-B26A1EE6E864}" type="datetime1">
              <a:rPr lang="nl-NL" smtClean="0"/>
              <a:t>18-5-2018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B621D2-CA66-4538-B2DC-0F5C82A629FE}" type="datetime1">
              <a:rPr lang="nl-NL" smtClean="0"/>
              <a:t>18-5-2018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40860-6E1A-4BBE-BAE4-FE4B909C277E}" type="datetime1">
              <a:rPr lang="nl-NL" smtClean="0"/>
              <a:t>18-5-2018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DCF873-5E52-41CC-9337-F3A37D2C3B50}" type="datetime1">
              <a:rPr lang="nl-NL" smtClean="0"/>
              <a:t>18-5-2018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4B50F3A-51C3-4F85-93CD-A23775D40617}" type="datetime1">
              <a:rPr lang="nl-NL" smtClean="0"/>
              <a:t>18-5-2018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30D9AE-3EA1-45E1-910F-839EF0EFD6EE}" type="datetime1">
              <a:rPr lang="nl-NL" smtClean="0"/>
              <a:t>18-5-2018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B73230-8927-44D7-90E8-8B22E6C74F0E}" type="datetime1">
              <a:rPr lang="nl-NL" smtClean="0"/>
              <a:t>18-5-2018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E2DD17-1331-42E2-B3DD-6A9FE598E830}" type="datetime1">
              <a:rPr lang="nl-NL" smtClean="0"/>
              <a:t>18-5-2018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00FD73-2DE1-4F96-AA1E-47DD070F1A3E}" type="datetime1">
              <a:rPr lang="nl-NL" smtClean="0"/>
              <a:t>18-5-2018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C6A9FB6-2E0C-4B50-BB0E-EF1DC399AA29}" type="datetime1">
              <a:rPr lang="nl-NL" smtClean="0"/>
              <a:t>18-5-2018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C21EC2-7AE2-4D2A-B097-33EAA2AC7C68}" type="datetime1">
              <a:rPr lang="nl-NL" smtClean="0"/>
              <a:t>18-5-2018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6F95EB6-C46E-4022-82CA-16E51AA8EBD3}" type="datetime1">
              <a:rPr lang="nl-NL" smtClean="0"/>
              <a:t>18-5-2018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464FB59-063D-4CFC-8004-9DC7E0F57934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Spelling &amp; Dyslexie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week </a:t>
            </a:r>
            <a:r>
              <a:rPr lang="nl-NL" dirty="0" smtClean="0"/>
              <a:t>4.4</a:t>
            </a:r>
            <a:endParaRPr lang="nl-NL" dirty="0" smtClean="0"/>
          </a:p>
          <a:p>
            <a:r>
              <a:rPr lang="nl-NL" dirty="0" smtClean="0"/>
              <a:t>23-05-2018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548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</a:t>
            </a:r>
            <a:r>
              <a:rPr lang="nl-NL" dirty="0" smtClean="0"/>
              <a:t>Dyslexie</a:t>
            </a:r>
            <a:r>
              <a:rPr lang="nl-NL" dirty="0"/>
              <a:t> </a:t>
            </a:r>
            <a:r>
              <a:rPr lang="nl-NL" dirty="0" smtClean="0"/>
              <a:t>en het spellingsysteem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Meer dyslexie in Engelstalige landen dan in Finland: verschil in spellingssystemen (orthografieën).</a:t>
            </a:r>
          </a:p>
          <a:p>
            <a:endParaRPr lang="nl-NL" dirty="0" smtClean="0"/>
          </a:p>
          <a:p>
            <a:r>
              <a:rPr lang="nl-NL" dirty="0" smtClean="0"/>
              <a:t>Dus: kun je schrijven wat je hoort of moet je puzzelen?</a:t>
            </a:r>
          </a:p>
          <a:p>
            <a:endParaRPr lang="nl-NL" dirty="0"/>
          </a:p>
          <a:p>
            <a:r>
              <a:rPr lang="nl-NL" dirty="0" smtClean="0"/>
              <a:t>'</a:t>
            </a:r>
            <a:r>
              <a:rPr lang="nl-NL" dirty="0" err="1" smtClean="0"/>
              <a:t>fish</a:t>
            </a:r>
            <a:r>
              <a:rPr lang="nl-NL" dirty="0" smtClean="0"/>
              <a:t>' of '</a:t>
            </a:r>
            <a:r>
              <a:rPr lang="nl-NL" dirty="0" err="1" smtClean="0"/>
              <a:t>ghoti</a:t>
            </a:r>
            <a:r>
              <a:rPr lang="nl-NL" dirty="0" smtClean="0"/>
              <a:t>'? </a:t>
            </a:r>
          </a:p>
          <a:p>
            <a:pPr marL="0" indent="0">
              <a:buNone/>
            </a:pPr>
            <a:r>
              <a:rPr lang="nl-NL" dirty="0" smtClean="0"/>
              <a:t>(</a:t>
            </a:r>
            <a:r>
              <a:rPr lang="nl-NL" dirty="0" err="1" smtClean="0"/>
              <a:t>enou</a:t>
            </a:r>
            <a:r>
              <a:rPr lang="nl-NL" u="sng" dirty="0" err="1" smtClean="0"/>
              <a:t>gh</a:t>
            </a:r>
            <a:r>
              <a:rPr lang="nl-NL" dirty="0" smtClean="0"/>
              <a:t>, </a:t>
            </a:r>
            <a:r>
              <a:rPr lang="nl-NL" dirty="0" err="1" smtClean="0"/>
              <a:t>w</a:t>
            </a:r>
            <a:r>
              <a:rPr lang="nl-NL" u="sng" dirty="0" err="1" smtClean="0"/>
              <a:t>o</a:t>
            </a:r>
            <a:r>
              <a:rPr lang="nl-NL" dirty="0" err="1" smtClean="0"/>
              <a:t>men</a:t>
            </a:r>
            <a:r>
              <a:rPr lang="nl-NL" dirty="0" smtClean="0"/>
              <a:t>, </a:t>
            </a:r>
            <a:r>
              <a:rPr lang="nl-NL" dirty="0" err="1" smtClean="0"/>
              <a:t>na</a:t>
            </a:r>
            <a:r>
              <a:rPr lang="nl-NL" u="sng" dirty="0" err="1" smtClean="0"/>
              <a:t>ti</a:t>
            </a:r>
            <a:r>
              <a:rPr lang="nl-NL" dirty="0" err="1" smtClean="0"/>
              <a:t>on</a:t>
            </a:r>
            <a:r>
              <a:rPr lang="nl-NL" dirty="0" smtClean="0"/>
              <a:t>)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02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Dyslexie en het spellingsysteem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Orthografieën verschillen van elkaar. </a:t>
            </a:r>
          </a:p>
          <a:p>
            <a:r>
              <a:rPr lang="nl-NL" dirty="0" smtClean="0"/>
              <a:t>Vormen continuüm.</a:t>
            </a:r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65774"/>
              </p:ext>
            </p:extLst>
          </p:nvPr>
        </p:nvGraphicFramePr>
        <p:xfrm>
          <a:off x="899592" y="3140968"/>
          <a:ext cx="7320135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027"/>
                <a:gridCol w="1464027"/>
                <a:gridCol w="1464027"/>
                <a:gridCol w="1464027"/>
                <a:gridCol w="1464027"/>
              </a:tblGrid>
              <a:tr h="620846">
                <a:tc gridSpan="5">
                  <a:txBody>
                    <a:bodyPr/>
                    <a:lstStyle/>
                    <a:p>
                      <a:r>
                        <a:rPr lang="nl-NL" dirty="0" smtClean="0"/>
                        <a:t>transparant                    </a:t>
                      </a:r>
                      <a:r>
                        <a:rPr lang="nl-NL" dirty="0" smtClean="0"/>
                        <a:t>           </a:t>
                      </a:r>
                      <a:r>
                        <a:rPr lang="nl-NL" dirty="0" smtClean="0">
                          <a:latin typeface="Arial"/>
                          <a:cs typeface="Arial"/>
                        </a:rPr>
                        <a:t>↔</a:t>
                      </a:r>
                      <a:r>
                        <a:rPr lang="nl-NL" i="1" dirty="0" smtClean="0"/>
                        <a:t>   </a:t>
                      </a:r>
                      <a:r>
                        <a:rPr lang="nl-NL" dirty="0" smtClean="0"/>
                        <a:t>                                        </a:t>
                      </a:r>
                      <a:r>
                        <a:rPr lang="nl-NL" dirty="0" smtClean="0"/>
                        <a:t>diep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1395378">
                <a:tc>
                  <a:txBody>
                    <a:bodyPr/>
                    <a:lstStyle/>
                    <a:p>
                      <a:r>
                        <a:rPr lang="nl-NL" dirty="0" smtClean="0"/>
                        <a:t>Fins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Spaans</a:t>
                      </a:r>
                    </a:p>
                    <a:p>
                      <a:r>
                        <a:rPr lang="nl-NL" dirty="0" smtClean="0"/>
                        <a:t>Duits</a:t>
                      </a:r>
                    </a:p>
                    <a:p>
                      <a:r>
                        <a:rPr lang="nl-NL" dirty="0" smtClean="0"/>
                        <a:t>Italiaans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</a:p>
                    <a:p>
                      <a:r>
                        <a:rPr lang="nl-NL" dirty="0" smtClean="0"/>
                        <a:t>Zweeds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Frans </a:t>
                      </a:r>
                    </a:p>
                    <a:p>
                      <a:r>
                        <a:rPr lang="nl-NL" dirty="0" smtClean="0"/>
                        <a:t>Deens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12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trike="sngStrike" dirty="0"/>
              <a:t>1. </a:t>
            </a:r>
            <a:r>
              <a:rPr lang="nl-NL" strike="sngStrike" dirty="0" err="1"/>
              <a:t>Highlights</a:t>
            </a:r>
            <a:r>
              <a:rPr lang="nl-NL" strike="sngStrike" dirty="0"/>
              <a:t> vorige week?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trike="sngStrike" dirty="0" smtClean="0"/>
              <a:t>2</a:t>
            </a:r>
            <a:r>
              <a:rPr lang="nl-NL" strike="sngStrike" dirty="0"/>
              <a:t>. Is dyslexie in ieder land gelijk?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</a:t>
            </a:r>
            <a:r>
              <a:rPr lang="nl-NL" dirty="0"/>
              <a:t>. Wat gaat er mis in het brein bij dyslexie?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241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-5898"/>
            <a:ext cx="8229600" cy="1402434"/>
          </a:xfrm>
          <a:prstGeom prst="rect">
            <a:avLst/>
          </a:prstGeom>
        </p:spPr>
        <p:txBody>
          <a:bodyPr vert="horz" wrap="square" lIns="0" tIns="47751" rIns="0" bIns="0" rtlCol="0">
            <a:spAutoFit/>
          </a:bodyPr>
          <a:lstStyle/>
          <a:p>
            <a:pPr marL="549910">
              <a:lnSpc>
                <a:spcPct val="100000"/>
              </a:lnSpc>
            </a:pPr>
            <a:r>
              <a:rPr lang="nl-NL" sz="4400" dirty="0" smtClean="0"/>
              <a:t>3. </a:t>
            </a:r>
            <a:r>
              <a:rPr lang="nl-NL" sz="4400" dirty="0" smtClean="0"/>
              <a:t>Dyslexie en </a:t>
            </a:r>
            <a:r>
              <a:rPr lang="nl-NL" sz="4400" dirty="0" smtClean="0"/>
              <a:t>hersenfunctie: MRI</a:t>
            </a:r>
            <a:endParaRPr sz="440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12825"/>
              </p:ext>
            </p:extLst>
          </p:nvPr>
        </p:nvGraphicFramePr>
        <p:xfrm>
          <a:off x="350812" y="1551939"/>
          <a:ext cx="8643961" cy="5242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1337"/>
                <a:gridCol w="2881249"/>
                <a:gridCol w="2777362"/>
                <a:gridCol w="104013"/>
              </a:tblGrid>
              <a:tr h="365760">
                <a:tc>
                  <a:txBody>
                    <a:bodyPr/>
                    <a:lstStyle/>
                    <a:p>
                      <a:endParaRPr sz="29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b="1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Structureel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b="1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Functioneel</a:t>
                      </a:r>
                      <a:endParaRPr sz="180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00427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1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lokaal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Anatomische</a:t>
                      </a:r>
                      <a:r>
                        <a:rPr sz="1800" spc="-10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912">
                      <a:solidFill>
                        <a:srgbClr val="FF0000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7912">
                      <a:solidFill>
                        <a:srgbClr val="FF0000"/>
                      </a:solidFill>
                      <a:prstDash val="solid"/>
                    </a:lnL>
                    <a:lnR w="57912">
                      <a:solidFill>
                        <a:srgbClr val="FF0000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7912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2400528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connecties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Diffusie</a:t>
                      </a:r>
                      <a:r>
                        <a:rPr sz="1800" spc="-8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Functionele</a:t>
                      </a:r>
                      <a:r>
                        <a:rPr sz="1800" spc="-3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connectiviteit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6286500" y="2857500"/>
            <a:ext cx="2610611" cy="1202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28999" y="4715223"/>
            <a:ext cx="2137592" cy="1709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01384" y="4858511"/>
            <a:ext cx="2351532" cy="1728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76828" y="2534411"/>
            <a:ext cx="1456944" cy="14386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497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-5898"/>
            <a:ext cx="8229600" cy="1402434"/>
          </a:xfrm>
          <a:prstGeom prst="rect">
            <a:avLst/>
          </a:prstGeom>
        </p:spPr>
        <p:txBody>
          <a:bodyPr vert="horz" wrap="square" lIns="0" tIns="47751" rIns="0" bIns="0" rtlCol="0">
            <a:spAutoFit/>
          </a:bodyPr>
          <a:lstStyle/>
          <a:p>
            <a:pPr marL="549910">
              <a:lnSpc>
                <a:spcPct val="100000"/>
              </a:lnSpc>
            </a:pPr>
            <a:r>
              <a:rPr lang="nl-NL" sz="4400" dirty="0" smtClean="0"/>
              <a:t>3. </a:t>
            </a:r>
            <a:r>
              <a:rPr lang="nl-NL" sz="4400" dirty="0" smtClean="0"/>
              <a:t>Dyslexie en </a:t>
            </a:r>
            <a:r>
              <a:rPr lang="nl-NL" sz="4400" dirty="0" smtClean="0"/>
              <a:t>hersenfunctie: eeg</a:t>
            </a:r>
            <a:endParaRPr sz="4400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14</a:t>
            </a:fld>
            <a:endParaRPr lang="nl-NL"/>
          </a:p>
        </p:txBody>
      </p:sp>
      <p:sp>
        <p:nvSpPr>
          <p:cNvPr id="9" name="AutoShape 2" descr="Afbeeldingsresultaat voor e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268760"/>
            <a:ext cx="400372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fbeeldingsresultaat voor e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98" y="4077072"/>
            <a:ext cx="413385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0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3. Dyslexie en hersenfunctie: MRI + eeg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Eeg: heel precies in </a:t>
            </a:r>
            <a:r>
              <a:rPr lang="nl-NL" u="sng" dirty="0" smtClean="0"/>
              <a:t>tijd</a:t>
            </a:r>
            <a:r>
              <a:rPr lang="nl-NL" dirty="0" smtClean="0"/>
              <a:t>: je zit per fractie van een seconde wat er gebeurt.</a:t>
            </a:r>
          </a:p>
          <a:p>
            <a:endParaRPr lang="nl-NL" dirty="0"/>
          </a:p>
          <a:p>
            <a:r>
              <a:rPr lang="nl-NL" dirty="0" smtClean="0"/>
              <a:t>MRI: heel precies in </a:t>
            </a:r>
            <a:r>
              <a:rPr lang="nl-NL" u="sng" dirty="0" smtClean="0"/>
              <a:t>plaats</a:t>
            </a:r>
            <a:r>
              <a:rPr lang="nl-NL" dirty="0" smtClean="0"/>
              <a:t>: je ziet goed waar er activiteit is.</a:t>
            </a:r>
          </a:p>
          <a:p>
            <a:endParaRPr lang="nl-NL" dirty="0"/>
          </a:p>
          <a:p>
            <a:r>
              <a:rPr lang="nl-NL" dirty="0" smtClean="0"/>
              <a:t>Let op: bij een MRI zie je waar een plek in het brein </a:t>
            </a:r>
            <a:r>
              <a:rPr lang="nl-NL" u="sng" dirty="0" smtClean="0"/>
              <a:t>doorbloed</a:t>
            </a:r>
            <a:r>
              <a:rPr lang="nl-NL" dirty="0" smtClean="0"/>
              <a:t> is. Onduidelijk wat dat precies zegt over brein.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60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3. Dyslexie en </a:t>
            </a:r>
            <a:r>
              <a:rPr lang="nl-NL" sz="4800" dirty="0" smtClean="0"/>
              <a:t>hersenfunctie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16</a:t>
            </a:fld>
            <a:endParaRPr lang="nl-NL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4405"/>
            <a:ext cx="7488831" cy="4620768"/>
          </a:xfrm>
        </p:spPr>
      </p:pic>
    </p:spTree>
    <p:extLst>
      <p:ext uri="{BB962C8B-B14F-4D97-AF65-F5344CB8AC3E}">
        <p14:creationId xmlns:p14="http://schemas.microsoft.com/office/powerpoint/2010/main" val="16441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3. Dyslexie en </a:t>
            </a:r>
            <a:r>
              <a:rPr lang="nl-NL" sz="4800" dirty="0" smtClean="0"/>
              <a:t>hersenfunctie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17</a:t>
            </a:fld>
            <a:endParaRPr lang="nl-NL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12341"/>
            <a:ext cx="7128792" cy="4652761"/>
          </a:xfrm>
        </p:spPr>
      </p:pic>
    </p:spTree>
    <p:extLst>
      <p:ext uri="{BB962C8B-B14F-4D97-AF65-F5344CB8AC3E}">
        <p14:creationId xmlns:p14="http://schemas.microsoft.com/office/powerpoint/2010/main" val="15319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3. Dyslexie en hersenfunctie: fonologisch werkgeheugen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'fonologische lus'</a:t>
            </a:r>
          </a:p>
          <a:p>
            <a:endParaRPr lang="nl-NL" dirty="0" smtClean="0"/>
          </a:p>
          <a:p>
            <a:r>
              <a:rPr lang="nl-NL" dirty="0" smtClean="0"/>
              <a:t>taak = opslaan verbale </a:t>
            </a:r>
            <a:r>
              <a:rPr lang="nl-NL" dirty="0"/>
              <a:t>informatie </a:t>
            </a:r>
            <a:r>
              <a:rPr lang="nl-NL" dirty="0" smtClean="0"/>
              <a:t>in kortetermijngeheugen</a:t>
            </a:r>
          </a:p>
          <a:p>
            <a:endParaRPr lang="nl-NL" dirty="0" smtClean="0"/>
          </a:p>
          <a:p>
            <a:r>
              <a:rPr lang="nl-NL" dirty="0" smtClean="0"/>
              <a:t>bv. een </a:t>
            </a:r>
            <a:r>
              <a:rPr lang="nl-NL" dirty="0"/>
              <a:t>woord, een lettergreep of een </a:t>
            </a:r>
            <a:r>
              <a:rPr lang="nl-NL" dirty="0" smtClean="0"/>
              <a:t>cijfer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771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Deze </a:t>
            </a:r>
            <a:r>
              <a:rPr lang="nl-NL" dirty="0"/>
              <a:t>fonologische lus </a:t>
            </a:r>
            <a:r>
              <a:rPr lang="nl-NL" dirty="0" smtClean="0"/>
              <a:t>2 delen: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1. 'innerlijk oor': onthoudt geluiden </a:t>
            </a:r>
            <a:r>
              <a:rPr lang="nl-NL" dirty="0"/>
              <a:t>in de juiste </a:t>
            </a:r>
            <a:r>
              <a:rPr lang="nl-NL" dirty="0" smtClean="0"/>
              <a:t>volgorde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'innerlijke stem': door </a:t>
            </a:r>
            <a:r>
              <a:rPr lang="nl-NL" dirty="0"/>
              <a:t>herhaling </a:t>
            </a:r>
            <a:r>
              <a:rPr lang="nl-NL" dirty="0" smtClean="0"/>
              <a:t>worden woorden </a:t>
            </a:r>
            <a:r>
              <a:rPr lang="nl-NL" dirty="0"/>
              <a:t>of klanken niet </a:t>
            </a:r>
            <a:r>
              <a:rPr lang="nl-NL" dirty="0" smtClean="0"/>
              <a:t>vergeten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275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</a:t>
            </a:r>
            <a:r>
              <a:rPr lang="nl-NL" dirty="0" err="1"/>
              <a:t>Highlights</a:t>
            </a:r>
            <a:r>
              <a:rPr lang="nl-NL" dirty="0"/>
              <a:t> vorige week?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</a:t>
            </a:r>
            <a:r>
              <a:rPr lang="nl-NL" dirty="0"/>
              <a:t>. Is dyslexie in ieder land gelijk?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</a:t>
            </a:r>
            <a:r>
              <a:rPr lang="nl-NL" dirty="0"/>
              <a:t>. Wat gaat er mis in het brein bij dyslexie?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76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Slechte werking fonologisch werkgeheugen:</a:t>
            </a:r>
          </a:p>
          <a:p>
            <a:pPr marL="0" indent="0">
              <a:buNone/>
            </a:pPr>
            <a:r>
              <a:rPr lang="nl-NL" dirty="0" smtClean="0"/>
              <a:t>--&gt; hierdoor zwakke fonologische representaties </a:t>
            </a:r>
          </a:p>
          <a:p>
            <a:pPr marL="0" indent="0">
              <a:buNone/>
            </a:pPr>
            <a:r>
              <a:rPr lang="nl-NL" dirty="0" smtClean="0"/>
              <a:t>--&gt; hierdoor instabiliteit in morfologie + syntaxis</a:t>
            </a:r>
          </a:p>
          <a:p>
            <a:endParaRPr lang="nl-NL" dirty="0"/>
          </a:p>
          <a:p>
            <a:r>
              <a:rPr lang="nl-NL" dirty="0" smtClean="0"/>
              <a:t>Werkt minder goed bij dyslexie en bij TOS.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01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Meten o.a. via: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getallenreeks nazeggen na horen (zie filmpje Klokhuis) </a:t>
            </a:r>
          </a:p>
          <a:p>
            <a:pPr marL="0" indent="0">
              <a:buNone/>
            </a:pPr>
            <a:r>
              <a:rPr lang="nl-NL" dirty="0" smtClean="0"/>
              <a:t>--&gt; meet auditief </a:t>
            </a:r>
            <a:r>
              <a:rPr lang="nl-NL" dirty="0" err="1" smtClean="0"/>
              <a:t>korte-termijngeheugen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non-woorden nazeggen</a:t>
            </a:r>
          </a:p>
          <a:p>
            <a:r>
              <a:rPr lang="nl-NL" dirty="0" smtClean="0"/>
              <a:t>bv. </a:t>
            </a:r>
            <a:r>
              <a:rPr lang="nl-NL" i="1" dirty="0" err="1" smtClean="0"/>
              <a:t>maap</a:t>
            </a:r>
            <a:r>
              <a:rPr lang="nl-NL" i="1" dirty="0" smtClean="0"/>
              <a:t>, </a:t>
            </a:r>
            <a:r>
              <a:rPr lang="nl-NL" i="1" dirty="0" err="1" smtClean="0"/>
              <a:t>hinzal</a:t>
            </a:r>
            <a:r>
              <a:rPr lang="nl-NL" i="1" dirty="0" smtClean="0"/>
              <a:t>, </a:t>
            </a:r>
            <a:r>
              <a:rPr lang="nl-NL" i="1" dirty="0" err="1" smtClean="0"/>
              <a:t>deingonduk</a:t>
            </a:r>
            <a:r>
              <a:rPr lang="nl-NL" i="1" dirty="0" smtClean="0"/>
              <a:t>, </a:t>
            </a:r>
            <a:r>
              <a:rPr lang="nl-NL" i="1" dirty="0" err="1" smtClean="0"/>
              <a:t>sirkonwosnak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83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/>
              <a:t>3. Dyslexie en hersenfunctie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22</a:t>
            </a:fld>
            <a:endParaRPr lang="nl-NL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4405"/>
            <a:ext cx="7488831" cy="4620768"/>
          </a:xfrm>
        </p:spPr>
      </p:pic>
    </p:spTree>
    <p:extLst>
      <p:ext uri="{BB962C8B-B14F-4D97-AF65-F5344CB8AC3E}">
        <p14:creationId xmlns:p14="http://schemas.microsoft.com/office/powerpoint/2010/main" val="8737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/>
              <a:t>3. Dyslexie en hersenfunctie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23</a:t>
            </a:fld>
            <a:endParaRPr lang="nl-NL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12341"/>
            <a:ext cx="7128792" cy="4652761"/>
          </a:xfrm>
        </p:spPr>
      </p:pic>
    </p:spTree>
    <p:extLst>
      <p:ext uri="{BB962C8B-B14F-4D97-AF65-F5344CB8AC3E}">
        <p14:creationId xmlns:p14="http://schemas.microsoft.com/office/powerpoint/2010/main" val="38527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Dyslexie en hersenfunctie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Fonologische informatie: klanken (gebied van Broca).</a:t>
            </a:r>
          </a:p>
          <a:p>
            <a:endParaRPr lang="nl-NL" dirty="0"/>
          </a:p>
          <a:p>
            <a:r>
              <a:rPr lang="nl-NL" dirty="0" smtClean="0"/>
              <a:t>Orthografische informatie: spelling, schrift, woordbeeld (o.a. Broca, Wernicke, visueel gebied achterhoofd).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495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Dyslexie en hersenfunctie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Hypotheses: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1. linkerhersenhelft ontwikkelt zich langzamer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deel informatieverwerking gaat te langzaam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 verlaagde activiteit in hersengebieden voor woordherkenning + woordanalyse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64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Dyslexie en hersenfunctie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 ieder geval duidelijk: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technisch lezen zo moeizaam dat begrijpend lezen wordt geremd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automatiseren tot lezen op geheel woordbeeld lukt niet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32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Dyslexie en </a:t>
            </a:r>
            <a:r>
              <a:rPr lang="nl-NL" dirty="0" smtClean="0"/>
              <a:t>hersenfunctie - woordbeeld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err="1"/>
              <a:t>Vlgones</a:t>
            </a:r>
            <a:r>
              <a:rPr lang="nl-NL" dirty="0"/>
              <a:t> een </a:t>
            </a:r>
            <a:r>
              <a:rPr lang="nl-NL" dirty="0" err="1"/>
              <a:t>oznrdeeok</a:t>
            </a:r>
            <a:r>
              <a:rPr lang="nl-NL" dirty="0"/>
              <a:t> op een </a:t>
            </a:r>
            <a:r>
              <a:rPr lang="nl-NL" dirty="0" err="1"/>
              <a:t>Eglnese</a:t>
            </a:r>
            <a:r>
              <a:rPr lang="nl-NL" dirty="0"/>
              <a:t> </a:t>
            </a:r>
            <a:r>
              <a:rPr lang="nl-NL" dirty="0" err="1"/>
              <a:t>uvinretsiet</a:t>
            </a:r>
            <a:r>
              <a:rPr lang="nl-NL" dirty="0"/>
              <a:t> </a:t>
            </a:r>
            <a:r>
              <a:rPr lang="nl-NL" dirty="0" err="1"/>
              <a:t>mkaat</a:t>
            </a:r>
            <a:r>
              <a:rPr lang="nl-NL" dirty="0"/>
              <a:t> het </a:t>
            </a:r>
            <a:r>
              <a:rPr lang="nl-NL" dirty="0" err="1"/>
              <a:t>neit</a:t>
            </a:r>
            <a:r>
              <a:rPr lang="nl-NL" dirty="0"/>
              <a:t> uit in </a:t>
            </a:r>
            <a:r>
              <a:rPr lang="nl-NL" dirty="0" err="1"/>
              <a:t>wlkee</a:t>
            </a:r>
            <a:r>
              <a:rPr lang="nl-NL" dirty="0"/>
              <a:t> </a:t>
            </a:r>
            <a:r>
              <a:rPr lang="nl-NL" dirty="0" err="1"/>
              <a:t>vloogdre</a:t>
            </a:r>
            <a:r>
              <a:rPr lang="nl-NL" dirty="0"/>
              <a:t> de </a:t>
            </a:r>
            <a:r>
              <a:rPr lang="nl-NL" dirty="0" err="1"/>
              <a:t>ltteers</a:t>
            </a:r>
            <a:r>
              <a:rPr lang="nl-NL" dirty="0"/>
              <a:t> in een </a:t>
            </a:r>
            <a:r>
              <a:rPr lang="nl-NL" dirty="0" err="1"/>
              <a:t>wrood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, het </a:t>
            </a:r>
            <a:r>
              <a:rPr lang="nl-NL" dirty="0" err="1"/>
              <a:t>einge</a:t>
            </a:r>
            <a:r>
              <a:rPr lang="nl-NL" dirty="0"/>
              <a:t> wat </a:t>
            </a:r>
            <a:r>
              <a:rPr lang="nl-NL" dirty="0" err="1"/>
              <a:t>blegnaijrk</a:t>
            </a:r>
            <a:r>
              <a:rPr lang="nl-NL" dirty="0"/>
              <a:t> is, is dat de </a:t>
            </a:r>
            <a:r>
              <a:rPr lang="nl-NL" dirty="0" err="1"/>
              <a:t>eretse</a:t>
            </a:r>
            <a:r>
              <a:rPr lang="nl-NL" dirty="0"/>
              <a:t> en de </a:t>
            </a:r>
            <a:r>
              <a:rPr lang="nl-NL" dirty="0" err="1"/>
              <a:t>ltaatse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de </a:t>
            </a:r>
            <a:r>
              <a:rPr lang="nl-NL" dirty="0" err="1"/>
              <a:t>jiutse</a:t>
            </a:r>
            <a:r>
              <a:rPr lang="nl-NL" dirty="0"/>
              <a:t> </a:t>
            </a:r>
            <a:r>
              <a:rPr lang="nl-NL" dirty="0" err="1"/>
              <a:t>patals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. De </a:t>
            </a:r>
            <a:r>
              <a:rPr lang="nl-NL" dirty="0" err="1"/>
              <a:t>rset</a:t>
            </a:r>
            <a:r>
              <a:rPr lang="nl-NL" dirty="0"/>
              <a:t> van de </a:t>
            </a:r>
            <a:r>
              <a:rPr lang="nl-NL" dirty="0" err="1"/>
              <a:t>ltteers</a:t>
            </a:r>
            <a:r>
              <a:rPr lang="nl-NL" dirty="0"/>
              <a:t> </a:t>
            </a:r>
            <a:r>
              <a:rPr lang="nl-NL" dirty="0" err="1"/>
              <a:t>mgoen</a:t>
            </a:r>
            <a:r>
              <a:rPr lang="nl-NL" dirty="0"/>
              <a:t> </a:t>
            </a:r>
            <a:r>
              <a:rPr lang="nl-NL" dirty="0" err="1"/>
              <a:t>wllikueirg</a:t>
            </a:r>
            <a:r>
              <a:rPr lang="nl-NL" dirty="0"/>
              <a:t> </a:t>
            </a:r>
            <a:r>
              <a:rPr lang="nl-NL" dirty="0" err="1"/>
              <a:t>gpletaast</a:t>
            </a:r>
            <a:r>
              <a:rPr lang="nl-NL" dirty="0"/>
              <a:t> </a:t>
            </a:r>
            <a:r>
              <a:rPr lang="nl-NL" dirty="0" err="1"/>
              <a:t>wdoren</a:t>
            </a:r>
            <a:r>
              <a:rPr lang="nl-NL" dirty="0"/>
              <a:t> en je </a:t>
            </a:r>
            <a:r>
              <a:rPr lang="nl-NL" dirty="0" err="1"/>
              <a:t>knut</a:t>
            </a:r>
            <a:r>
              <a:rPr lang="nl-NL" dirty="0"/>
              <a:t> </a:t>
            </a:r>
            <a:r>
              <a:rPr lang="nl-NL" dirty="0" err="1"/>
              <a:t>vrelvogens</a:t>
            </a:r>
            <a:r>
              <a:rPr lang="nl-NL" dirty="0"/>
              <a:t> </a:t>
            </a:r>
            <a:r>
              <a:rPr lang="nl-NL" dirty="0" err="1"/>
              <a:t>gwoeon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wat er </a:t>
            </a:r>
            <a:r>
              <a:rPr lang="nl-NL" dirty="0" err="1"/>
              <a:t>saatt</a:t>
            </a:r>
            <a:r>
              <a:rPr lang="nl-NL" dirty="0"/>
              <a:t>. Dit </a:t>
            </a:r>
            <a:r>
              <a:rPr lang="nl-NL" dirty="0" err="1"/>
              <a:t>kmot</a:t>
            </a:r>
            <a:r>
              <a:rPr lang="nl-NL" dirty="0"/>
              <a:t> </a:t>
            </a:r>
            <a:r>
              <a:rPr lang="nl-NL" dirty="0" err="1"/>
              <a:t>odmat</a:t>
            </a:r>
            <a:r>
              <a:rPr lang="nl-NL" dirty="0"/>
              <a:t> we </a:t>
            </a:r>
            <a:r>
              <a:rPr lang="nl-NL" dirty="0" err="1"/>
              <a:t>neit</a:t>
            </a:r>
            <a:r>
              <a:rPr lang="nl-NL" dirty="0"/>
              <a:t> </a:t>
            </a:r>
            <a:r>
              <a:rPr lang="nl-NL" dirty="0" err="1"/>
              <a:t>ekle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</a:t>
            </a:r>
            <a:r>
              <a:rPr lang="nl-NL" dirty="0" err="1"/>
              <a:t>zcih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maar het </a:t>
            </a:r>
            <a:r>
              <a:rPr lang="nl-NL" dirty="0" err="1"/>
              <a:t>wrood</a:t>
            </a:r>
            <a:r>
              <a:rPr lang="nl-NL" dirty="0"/>
              <a:t> als </a:t>
            </a:r>
            <a:r>
              <a:rPr lang="nl-NL" dirty="0" err="1"/>
              <a:t>gheeel</a:t>
            </a:r>
            <a:r>
              <a:rPr lang="nl-NL" dirty="0"/>
              <a:t>.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35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trike="sngStrike" dirty="0"/>
              <a:t>1. </a:t>
            </a:r>
            <a:r>
              <a:rPr lang="nl-NL" strike="sngStrike" dirty="0" err="1"/>
              <a:t>Highlights</a:t>
            </a:r>
            <a:r>
              <a:rPr lang="nl-NL" strike="sngStrike" dirty="0"/>
              <a:t> vorige week?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trike="sngStrike" dirty="0" smtClean="0"/>
              <a:t>2</a:t>
            </a:r>
            <a:r>
              <a:rPr lang="nl-NL" strike="sngStrike" dirty="0"/>
              <a:t>. Is dyslexie in ieder land gelijk?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trike="sngStrike" dirty="0" smtClean="0"/>
              <a:t>3</a:t>
            </a:r>
            <a:r>
              <a:rPr lang="nl-NL" strike="sngStrike" dirty="0"/>
              <a:t>. Wat gaat er mis in het brein bij dyslexie?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09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Vooruitblik week 5 + 6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Week 5: Wikiwijs samen bekijken wat er moet gebeuren.</a:t>
            </a:r>
          </a:p>
          <a:p>
            <a:endParaRPr lang="nl-NL" dirty="0" smtClean="0"/>
          </a:p>
          <a:p>
            <a:r>
              <a:rPr lang="nl-NL" dirty="0" smtClean="0"/>
              <a:t>Bekijk de opdracht voor week 6: uitgedeeld.</a:t>
            </a:r>
          </a:p>
          <a:p>
            <a:endParaRPr lang="nl-NL" dirty="0"/>
          </a:p>
          <a:p>
            <a:r>
              <a:rPr lang="nl-NL" dirty="0" smtClean="0"/>
              <a:t>In week 6 </a:t>
            </a:r>
            <a:r>
              <a:rPr lang="nl-NL" u="sng" dirty="0" smtClean="0"/>
              <a:t>geen</a:t>
            </a:r>
            <a:r>
              <a:rPr lang="nl-NL" dirty="0" smtClean="0"/>
              <a:t> didactisch practicum, maar pitch met ideeën.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83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1. </a:t>
            </a:r>
            <a:r>
              <a:rPr lang="nl-NL" dirty="0"/>
              <a:t>Je weet waarom dyslexie in bepaalde landen vaker voorkomt dan in andere </a:t>
            </a:r>
            <a:r>
              <a:rPr lang="nl-NL" dirty="0" smtClean="0"/>
              <a:t>landen. Je kunt dit koppelen aan begrippen </a:t>
            </a:r>
            <a:r>
              <a:rPr lang="nl-NL" i="1" dirty="0" smtClean="0"/>
              <a:t>transparante orthografie/diepe orthografie </a:t>
            </a:r>
            <a:r>
              <a:rPr lang="nl-NL" dirty="0" smtClean="0"/>
              <a:t>en </a:t>
            </a:r>
            <a:r>
              <a:rPr lang="nl-NL" i="1" dirty="0" smtClean="0"/>
              <a:t>klank-tekenkoppeling</a:t>
            </a:r>
            <a:r>
              <a:rPr lang="nl-NL" dirty="0" smtClean="0"/>
              <a:t>.</a:t>
            </a:r>
            <a:endParaRPr lang="nl-NL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03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Vooruitblik week 5 + 6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afspraken in tweetallen.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09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Afsluiting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</a:t>
            </a:r>
            <a:r>
              <a:rPr lang="nl-NL" dirty="0"/>
              <a:t>. Is dyslexie in ieder land gelijk?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</a:t>
            </a:r>
            <a:r>
              <a:rPr lang="nl-NL" dirty="0"/>
              <a:t>. Wat gaat er mis in het brein bij dyslexie?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72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2. Je weet globaal wat er misgaa</a:t>
            </a:r>
            <a:r>
              <a:rPr lang="nl-NL" dirty="0" smtClean="0"/>
              <a:t>t in het brein bij dyslexie.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3. Je weet waarom een (f)MRI handig is en tegelijk nog niet 100% informatie kan geven.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4. Je kunt de relatie tussen het fonologisch werkgeheugen en dyslexie uitleggen.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147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5. Je kunt uitleggen wat het gevolg is als iemand niet op woordbeeld lezen maar letter voor letter moet decoderen.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</a:t>
            </a:r>
            <a:r>
              <a:rPr lang="nl-NL" dirty="0" smtClean="0"/>
              <a:t>. Vorige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Belangrijkste zaken vorige week: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- In NL meer dyslexieverklaringen dan procentueel mogelijk zou zijn.</a:t>
            </a:r>
          </a:p>
          <a:p>
            <a:pPr marL="0" indent="0">
              <a:buNone/>
            </a:pPr>
            <a:r>
              <a:rPr lang="nl-NL" dirty="0" smtClean="0"/>
              <a:t>- Deels te wijten aan falende instructie PO.</a:t>
            </a:r>
          </a:p>
          <a:p>
            <a:pPr marL="0" indent="0">
              <a:buNone/>
            </a:pPr>
            <a:r>
              <a:rPr lang="nl-NL" dirty="0"/>
              <a:t>→ 30% van de leerlingen in groep 3 kan niet goed lezen!</a:t>
            </a:r>
          </a:p>
          <a:p>
            <a:pPr marL="0" indent="0">
              <a:buNone/>
            </a:pPr>
            <a:r>
              <a:rPr lang="nl-NL" dirty="0"/>
              <a:t>- </a:t>
            </a:r>
            <a:r>
              <a:rPr lang="nl-NL" dirty="0" smtClean="0"/>
              <a:t>Veel </a:t>
            </a:r>
            <a:r>
              <a:rPr lang="nl-NL" dirty="0"/>
              <a:t>remediërend aanbod veel te laat: zou al moeten beginnen in groep </a:t>
            </a:r>
            <a:r>
              <a:rPr lang="nl-NL" dirty="0" smtClean="0"/>
              <a:t>2.</a:t>
            </a:r>
          </a:p>
          <a:p>
            <a:pPr marL="0" indent="0">
              <a:buNone/>
            </a:pPr>
            <a:r>
              <a:rPr lang="nl-NL" dirty="0" smtClean="0"/>
              <a:t>- Digitalisering kan op verschillende manieren helpen.</a:t>
            </a:r>
          </a:p>
          <a:p>
            <a:pPr marL="0" indent="0">
              <a:buNone/>
            </a:pPr>
            <a:r>
              <a:rPr lang="nl-NL" dirty="0" smtClean="0"/>
              <a:t>- Samenleving steeds taliger.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156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</a:t>
            </a:r>
            <a:r>
              <a:rPr lang="nl-NL" dirty="0" smtClean="0"/>
              <a:t>. Vorige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Belangrijkste zaken vorige week: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Dyslexie ook na basisschool gediagnosticeerd: compenseren lukt niet meer.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Omgang met dyslectische leerlingen vraagt maatwerk.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883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41291" y="1726692"/>
            <a:ext cx="3090671" cy="17998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36694" y="3041777"/>
            <a:ext cx="2499995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Typisch tijdsvenster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voor</a:t>
            </a:r>
            <a:r>
              <a:rPr sz="1400" spc="20" dirty="0">
                <a:solidFill>
                  <a:srgbClr val="172B52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diagnose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04060" y="1752600"/>
            <a:ext cx="2237740" cy="1800225"/>
          </a:xfrm>
          <a:custGeom>
            <a:avLst/>
            <a:gdLst/>
            <a:ahLst/>
            <a:cxnLst/>
            <a:rect l="l" t="t" r="r" b="b"/>
            <a:pathLst>
              <a:path w="2237740" h="1800225">
                <a:moveTo>
                  <a:pt x="0" y="1799844"/>
                </a:moveTo>
                <a:lnTo>
                  <a:pt x="2237232" y="1799844"/>
                </a:lnTo>
                <a:lnTo>
                  <a:pt x="2237232" y="0"/>
                </a:lnTo>
                <a:lnTo>
                  <a:pt x="0" y="0"/>
                </a:lnTo>
                <a:lnTo>
                  <a:pt x="0" y="1799844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04060" y="1752600"/>
            <a:ext cx="2237740" cy="1800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346710" marR="248285" indent="-91440">
              <a:lnSpc>
                <a:spcPct val="100000"/>
              </a:lnSpc>
            </a:pP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Tijdsvenster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voor meest  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effectieve</a:t>
            </a:r>
            <a:r>
              <a:rPr sz="1400" spc="-45" dirty="0">
                <a:solidFill>
                  <a:srgbClr val="172B52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interventie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904094"/>
            <a:ext cx="82296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1009">
              <a:lnSpc>
                <a:spcPct val="100000"/>
              </a:lnSpc>
            </a:pPr>
            <a:endParaRPr sz="3200" dirty="0"/>
          </a:p>
        </p:txBody>
      </p:sp>
      <p:sp>
        <p:nvSpPr>
          <p:cNvPr id="7" name="object 7"/>
          <p:cNvSpPr txBox="1"/>
          <p:nvPr/>
        </p:nvSpPr>
        <p:spPr>
          <a:xfrm>
            <a:off x="1677923" y="4114800"/>
            <a:ext cx="1871980" cy="91440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Fonologische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verwerking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600"/>
              </a:spcBef>
            </a:pP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Letterherkenning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1131" y="2349500"/>
            <a:ext cx="8479155" cy="173990"/>
          </a:xfrm>
          <a:custGeom>
            <a:avLst/>
            <a:gdLst/>
            <a:ahLst/>
            <a:cxnLst/>
            <a:rect l="l" t="t" r="r" b="b"/>
            <a:pathLst>
              <a:path w="8479155" h="173989">
                <a:moveTo>
                  <a:pt x="8304733" y="115872"/>
                </a:moveTo>
                <a:lnTo>
                  <a:pt x="8304606" y="173736"/>
                </a:lnTo>
                <a:lnTo>
                  <a:pt x="8421025" y="115950"/>
                </a:lnTo>
                <a:lnTo>
                  <a:pt x="8333689" y="115950"/>
                </a:lnTo>
                <a:lnTo>
                  <a:pt x="8304733" y="115872"/>
                </a:lnTo>
                <a:close/>
              </a:path>
              <a:path w="8479155" h="173989">
                <a:moveTo>
                  <a:pt x="8304860" y="57960"/>
                </a:moveTo>
                <a:lnTo>
                  <a:pt x="8304733" y="115872"/>
                </a:lnTo>
                <a:lnTo>
                  <a:pt x="8333689" y="115950"/>
                </a:lnTo>
                <a:lnTo>
                  <a:pt x="8333943" y="58038"/>
                </a:lnTo>
                <a:lnTo>
                  <a:pt x="8304860" y="57960"/>
                </a:lnTo>
                <a:close/>
              </a:path>
              <a:path w="8479155" h="173989">
                <a:moveTo>
                  <a:pt x="8304987" y="0"/>
                </a:moveTo>
                <a:lnTo>
                  <a:pt x="8304860" y="57960"/>
                </a:lnTo>
                <a:lnTo>
                  <a:pt x="8333943" y="58038"/>
                </a:lnTo>
                <a:lnTo>
                  <a:pt x="8333689" y="115950"/>
                </a:lnTo>
                <a:lnTo>
                  <a:pt x="8421025" y="115950"/>
                </a:lnTo>
                <a:lnTo>
                  <a:pt x="8478596" y="87375"/>
                </a:lnTo>
                <a:lnTo>
                  <a:pt x="8304987" y="0"/>
                </a:lnTo>
                <a:close/>
              </a:path>
              <a:path w="8479155" h="173989">
                <a:moveTo>
                  <a:pt x="152" y="35560"/>
                </a:moveTo>
                <a:lnTo>
                  <a:pt x="0" y="93472"/>
                </a:lnTo>
                <a:lnTo>
                  <a:pt x="8304733" y="115872"/>
                </a:lnTo>
                <a:lnTo>
                  <a:pt x="8304860" y="57960"/>
                </a:lnTo>
                <a:lnTo>
                  <a:pt x="152" y="3556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6511" y="1932432"/>
            <a:ext cx="1025652" cy="7208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61432" y="1699260"/>
            <a:ext cx="652272" cy="10805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65556" y="1386966"/>
            <a:ext cx="1233170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Peuter/kleuter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0515" y="1386966"/>
            <a:ext cx="1014094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3de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leerjaar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32878" y="1386966"/>
            <a:ext cx="1093470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Adolescentie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667243" y="1688592"/>
            <a:ext cx="891540" cy="10805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35579" y="1752600"/>
            <a:ext cx="751332" cy="10805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034285" y="1386966"/>
            <a:ext cx="267271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32585" algn="l"/>
              </a:tabLst>
            </a:pPr>
            <a:r>
              <a:rPr sz="1600" spc="-5" dirty="0" err="1" smtClean="0">
                <a:latin typeface="Calibri"/>
                <a:cs typeface="Calibri"/>
              </a:rPr>
              <a:t>Kleuterklas</a:t>
            </a:r>
            <a:r>
              <a:rPr sz="1600" spc="-5" dirty="0">
                <a:latin typeface="Calibri"/>
                <a:cs typeface="Calibri"/>
              </a:rPr>
              <a:t>	</a:t>
            </a:r>
            <a:r>
              <a:rPr sz="2400" spc="-7" baseline="1736" dirty="0" err="1" smtClean="0">
                <a:latin typeface="Calibri"/>
                <a:cs typeface="Calibri"/>
              </a:rPr>
              <a:t>leerjaar</a:t>
            </a:r>
            <a:r>
              <a:rPr lang="nl-NL" sz="2400" spc="-7" baseline="1736" dirty="0" smtClean="0">
                <a:latin typeface="Calibri"/>
                <a:cs typeface="Calibri"/>
              </a:rPr>
              <a:t> 1 </a:t>
            </a:r>
            <a:endParaRPr sz="2400" baseline="1736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78935" y="3784091"/>
            <a:ext cx="1801495" cy="126238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54305" rIns="0" bIns="0" rtlCol="0">
            <a:spAutoFit/>
          </a:bodyPr>
          <a:lstStyle/>
          <a:p>
            <a:pPr marL="254635" marR="246379" algn="ctr">
              <a:lnSpc>
                <a:spcPct val="100000"/>
              </a:lnSpc>
              <a:spcBef>
                <a:spcPts val="1215"/>
              </a:spcBef>
            </a:pP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G</a:t>
            </a:r>
            <a:r>
              <a:rPr sz="1400" spc="-20" dirty="0">
                <a:solidFill>
                  <a:srgbClr val="172B52"/>
                </a:solidFill>
                <a:latin typeface="Calibri"/>
                <a:cs typeface="Calibri"/>
              </a:rPr>
              <a:t>r</a:t>
            </a:r>
            <a:r>
              <a:rPr sz="1400" spc="-15" dirty="0">
                <a:solidFill>
                  <a:srgbClr val="172B52"/>
                </a:solidFill>
                <a:latin typeface="Calibri"/>
                <a:cs typeface="Calibri"/>
              </a:rPr>
              <a:t>a</a:t>
            </a:r>
            <a:r>
              <a:rPr sz="1400" spc="-35" dirty="0">
                <a:solidFill>
                  <a:srgbClr val="172B52"/>
                </a:solidFill>
                <a:latin typeface="Calibri"/>
                <a:cs typeface="Calibri"/>
              </a:rPr>
              <a:t>f</a:t>
            </a: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e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e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m</a:t>
            </a: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-</a:t>
            </a:r>
            <a:r>
              <a:rPr sz="1400" spc="-20" dirty="0">
                <a:solidFill>
                  <a:srgbClr val="172B52"/>
                </a:solidFill>
                <a:latin typeface="Calibri"/>
                <a:cs typeface="Calibri"/>
              </a:rPr>
              <a:t>f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one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e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m</a:t>
            </a: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-  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koppeling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sz="1400" spc="-15" dirty="0">
                <a:solidFill>
                  <a:srgbClr val="172B52"/>
                </a:solidFill>
                <a:latin typeface="Calibri"/>
                <a:cs typeface="Calibri"/>
              </a:rPr>
              <a:t>Lezen 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van</a:t>
            </a:r>
            <a:r>
              <a:rPr sz="1400" spc="-65" dirty="0">
                <a:solidFill>
                  <a:srgbClr val="172B52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woorden,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zinnen </a:t>
            </a:r>
            <a:r>
              <a:rPr sz="1400" dirty="0">
                <a:solidFill>
                  <a:srgbClr val="172B52"/>
                </a:solidFill>
                <a:latin typeface="Calibri"/>
                <a:cs typeface="Calibri"/>
              </a:rPr>
              <a:t>en</a:t>
            </a:r>
            <a:r>
              <a:rPr sz="1400" spc="-70" dirty="0">
                <a:solidFill>
                  <a:srgbClr val="172B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tekst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85459" y="4125467"/>
            <a:ext cx="2656840" cy="91313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18110" rIns="0" bIns="0" rtlCol="0">
            <a:spAutoFit/>
          </a:bodyPr>
          <a:lstStyle/>
          <a:p>
            <a:pPr marL="862965" marR="551815" indent="-302260">
              <a:lnSpc>
                <a:spcPct val="135700"/>
              </a:lnSpc>
              <a:spcBef>
                <a:spcPts val="930"/>
              </a:spcBef>
            </a:pPr>
            <a:r>
              <a:rPr sz="1400" spc="-15" dirty="0">
                <a:solidFill>
                  <a:srgbClr val="172B52"/>
                </a:solidFill>
                <a:latin typeface="Calibri"/>
                <a:cs typeface="Calibri"/>
              </a:rPr>
              <a:t>Lezen complexe </a:t>
            </a:r>
            <a:r>
              <a:rPr sz="1400" spc="-10" dirty="0">
                <a:solidFill>
                  <a:srgbClr val="172B52"/>
                </a:solidFill>
                <a:latin typeface="Calibri"/>
                <a:cs typeface="Calibri"/>
              </a:rPr>
              <a:t>tekst  </a:t>
            </a:r>
            <a:r>
              <a:rPr sz="1400" spc="-5" dirty="0">
                <a:solidFill>
                  <a:srgbClr val="172B52"/>
                </a:solidFill>
                <a:latin typeface="Calibri"/>
                <a:cs typeface="Calibri"/>
              </a:rPr>
              <a:t>Leessnelheid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76069" y="6492747"/>
            <a:ext cx="5091430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Voor review en </a:t>
            </a:r>
            <a:r>
              <a:rPr sz="1100" spc="-5" dirty="0">
                <a:latin typeface="Calibri"/>
                <a:cs typeface="Calibri"/>
              </a:rPr>
              <a:t>meta-analyse zie Ozernov-Palchik </a:t>
            </a:r>
            <a:r>
              <a:rPr sz="1100" dirty="0">
                <a:latin typeface="Calibri"/>
                <a:cs typeface="Calibri"/>
              </a:rPr>
              <a:t>&amp; </a:t>
            </a:r>
            <a:r>
              <a:rPr sz="1100" spc="-5" dirty="0">
                <a:latin typeface="Calibri"/>
                <a:cs typeface="Calibri"/>
              </a:rPr>
              <a:t>Gaab, </a:t>
            </a:r>
            <a:r>
              <a:rPr sz="1100" dirty="0">
                <a:latin typeface="Calibri"/>
                <a:cs typeface="Calibri"/>
              </a:rPr>
              <a:t>2016; Wanzek &amp; </a:t>
            </a:r>
            <a:r>
              <a:rPr sz="1100" spc="-5" dirty="0">
                <a:latin typeface="Calibri"/>
                <a:cs typeface="Calibri"/>
              </a:rPr>
              <a:t>Vaughn,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2007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90748" y="5609640"/>
            <a:ext cx="280797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 smtClean="0">
                <a:solidFill>
                  <a:srgbClr val="C00000"/>
                </a:solidFill>
                <a:latin typeface="Calibri"/>
                <a:cs typeface="Calibri"/>
              </a:rPr>
              <a:t>DYSLEXIE</a:t>
            </a:r>
            <a:r>
              <a:rPr sz="2800" spc="-50" dirty="0" smtClean="0">
                <a:solidFill>
                  <a:srgbClr val="C00000"/>
                </a:solidFill>
                <a:latin typeface="Calibri"/>
                <a:cs typeface="Calibri"/>
              </a:rPr>
              <a:t>PARADOX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21" name="Tijdelijke aanduiding voor dianumm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654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trike="sngStrike" dirty="0"/>
              <a:t>1. </a:t>
            </a:r>
            <a:r>
              <a:rPr lang="nl-NL" strike="sngStrike" dirty="0" err="1"/>
              <a:t>Highlights</a:t>
            </a:r>
            <a:r>
              <a:rPr lang="nl-NL" strike="sngStrike" dirty="0"/>
              <a:t> vorige week?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</a:t>
            </a:r>
            <a:r>
              <a:rPr lang="nl-NL" dirty="0"/>
              <a:t>. Is dyslexie in ieder land gelijk?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</a:t>
            </a:r>
            <a:r>
              <a:rPr lang="nl-NL" dirty="0"/>
              <a:t>. Wat gaat er mis in het brein bij dyslexie?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2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C1C1E1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C1C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294</TotalTime>
  <Words>986</Words>
  <Application>Microsoft Office PowerPoint</Application>
  <PresentationFormat>Diavoorstelling (4:3)</PresentationFormat>
  <Paragraphs>202</Paragraphs>
  <Slides>31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31</vt:i4>
      </vt:variant>
    </vt:vector>
  </HeadingPairs>
  <TitlesOfParts>
    <vt:vector size="32" baseType="lpstr">
      <vt:lpstr>Gieterij</vt:lpstr>
      <vt:lpstr>Spelling &amp; Dyslexie 2</vt:lpstr>
      <vt:lpstr>Wat gaan we vandaag doen?</vt:lpstr>
      <vt:lpstr>Doelen</vt:lpstr>
      <vt:lpstr>Doelen</vt:lpstr>
      <vt:lpstr>Doelen</vt:lpstr>
      <vt:lpstr>1. Vorige week</vt:lpstr>
      <vt:lpstr>1. Vorige week</vt:lpstr>
      <vt:lpstr>PowerPoint-presentatie</vt:lpstr>
      <vt:lpstr>Wat gaan we vandaag doen?</vt:lpstr>
      <vt:lpstr>2. Dyslexie en het spellingsysteem</vt:lpstr>
      <vt:lpstr>2. Dyslexie en het spellingsysteem</vt:lpstr>
      <vt:lpstr>Wat gaan we vandaag doen?</vt:lpstr>
      <vt:lpstr>3. Dyslexie en hersenfunctie: MRI</vt:lpstr>
      <vt:lpstr>3. Dyslexie en hersenfunctie: eeg</vt:lpstr>
      <vt:lpstr>3. Dyslexie en hersenfunctie: MRI + eeg</vt:lpstr>
      <vt:lpstr>3. Dyslexie en hersenfunctie</vt:lpstr>
      <vt:lpstr>3. Dyslexie en hersenfunctie</vt:lpstr>
      <vt:lpstr>3. Dyslexie en hersenfunctie: fonologisch werkgeheugen</vt:lpstr>
      <vt:lpstr>3. Dyslexie en hersenfunctie: fonologisch werkgeheugen</vt:lpstr>
      <vt:lpstr>3. Dyslexie en hersenfunctie: fonologisch werkgeheugen</vt:lpstr>
      <vt:lpstr>3. Dyslexie en hersenfunctie: fonologisch werkgeheugen</vt:lpstr>
      <vt:lpstr>3. Dyslexie en hersenfunctie</vt:lpstr>
      <vt:lpstr>3. Dyslexie en hersenfunctie</vt:lpstr>
      <vt:lpstr>3. Dyslexie en hersenfunctie</vt:lpstr>
      <vt:lpstr>3. Dyslexie en hersenfunctie</vt:lpstr>
      <vt:lpstr>3. Dyslexie en hersenfunctie</vt:lpstr>
      <vt:lpstr>3. Dyslexie en hersenfunctie - woordbeeld</vt:lpstr>
      <vt:lpstr>Wat gaan we vandaag doen?</vt:lpstr>
      <vt:lpstr>4. Vooruitblik week 5 + 6</vt:lpstr>
      <vt:lpstr>4. Vooruitblik week 5 + 6</vt:lpstr>
      <vt:lpstr>Afsluiting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&amp; Dyslexie 2</dc:title>
  <dc:creator>J. Bruining</dc:creator>
  <cp:lastModifiedBy>J. Bruining</cp:lastModifiedBy>
  <cp:revision>20</cp:revision>
  <dcterms:created xsi:type="dcterms:W3CDTF">2017-05-17T14:16:27Z</dcterms:created>
  <dcterms:modified xsi:type="dcterms:W3CDTF">2018-05-18T18:01:19Z</dcterms:modified>
</cp:coreProperties>
</file>